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2" saveSubsetFonts="1" autoCompressPictures="0">
  <p:sldMasterIdLst>
    <p:sldMasterId id="21474839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4" r:id="rId3"/>
    <p:sldId id="290" r:id="rId4"/>
    <p:sldId id="291" r:id="rId5"/>
    <p:sldId id="257" r:id="rId6"/>
    <p:sldId id="293" r:id="rId7"/>
    <p:sldId id="282" r:id="rId8"/>
    <p:sldId id="258" r:id="rId9"/>
    <p:sldId id="276" r:id="rId10"/>
    <p:sldId id="274" r:id="rId11"/>
    <p:sldId id="283" r:id="rId12"/>
    <p:sldId id="277" r:id="rId13"/>
    <p:sldId id="278" r:id="rId14"/>
    <p:sldId id="280" r:id="rId15"/>
    <p:sldId id="279" r:id="rId16"/>
    <p:sldId id="281" r:id="rId17"/>
    <p:sldId id="284" r:id="rId18"/>
    <p:sldId id="28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7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1509-3DEB-5B45-A289-E7072E8DBA96}" type="datetimeFigureOut">
              <a:rPr lang="en-US" smtClean="0"/>
              <a:pPr/>
              <a:t>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1373-9EA8-9A41-9E91-9079CDE7D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5681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1839-7734-9249-B018-94C9CD0AA750}" type="datetimeFigureOut">
              <a:rPr lang="en-US" smtClean="0"/>
              <a:pPr/>
              <a:t>1/13/13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17372-94C6-FD4A-9BD7-A3336393A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505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7372-94C6-FD4A-9BD7-A3336393A7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4BB6313-0C30-C942-9F70-A62D7B5F4F18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E0B1-787D-6541-AC8B-D8A92BD4A7C6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27C-1F7B-474F-9B58-7DCA5E3D3126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E0B1-787D-6541-AC8B-D8A92BD4A7C6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A80-8BCC-9943-B970-507949EB6B7A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7371-07FA-BF4F-98CC-A1219D9A68CB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5DC2-D646-A641-BAB6-F6AFF4097880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1B5E0B1-787D-6541-AC8B-D8A92BD4A7C6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8311-5437-8342-AB72-EF2A839EFED6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390B-800E-F748-932C-76B727E3930A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D172-E182-C240-93AC-A210CFC47A12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0AC1-7F56-344B-A2FA-97D5AAA28169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1256-F20B-FA4A-A8B0-0475A5D43393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2C87-7E80-2E48-B213-8BF42ADD2C12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1B5E0B1-787D-6541-AC8B-D8A92BD4A7C6}" type="datetime1">
              <a:rPr lang="en-US" smtClean="0"/>
              <a:pPr/>
              <a:t>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0D05E00-FC50-584F-B78E-6148FE8E5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c.carleton.edu/NAGTWorkshops/affective/environment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sz="3556" dirty="0" smtClean="0"/>
              <a:t>MADE-CLEAR CCEP Grant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J. Randy McGinnis and Chris McDonald</a:t>
            </a:r>
          </a:p>
          <a:p>
            <a:r>
              <a:rPr lang="en-US" dirty="0" smtClean="0"/>
              <a:t>University of Maryland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D05E00-FC50-584F-B78E-6148FE8E518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88975"/>
            <a:ext cx="2415241" cy="213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6300"/>
            <a:ext cx="9144000" cy="89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6186487" cy="13398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MADE-CLEAR Project Research Prospectus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Goal</a:t>
            </a:r>
            <a:r>
              <a:rPr lang="en-US" dirty="0" smtClean="0"/>
              <a:t>: Embed climate change science into formal and informal education in the region.</a:t>
            </a:r>
          </a:p>
          <a:p>
            <a:pPr>
              <a:buNone/>
            </a:pPr>
            <a:r>
              <a:rPr lang="en-US" b="1" dirty="0" smtClean="0"/>
              <a:t>Objective</a:t>
            </a:r>
            <a:r>
              <a:rPr lang="en-US" dirty="0" smtClean="0"/>
              <a:t>: Assess new approaches to professional development (PD) that foster changes in teacher knowledge, skills, and dispositions through inquiry and the exploration of the relationships of science and technology to society.  </a:t>
            </a:r>
          </a:p>
          <a:p>
            <a:pPr>
              <a:buFont typeface="Arial"/>
              <a:buChar char="•"/>
            </a:pPr>
            <a:r>
              <a:rPr lang="en-US" dirty="0" smtClean="0"/>
              <a:t>Assess outcomes of PD activities that incorporate learning sciences principles and climate change science through quasi-experimental design, case studies, and survey research. </a:t>
            </a: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  <a:latin typeface="Calibri"/>
              </a:rPr>
              <a:t>www.madeclear.org</a:t>
            </a:r>
            <a:endParaRPr lang="en-US" dirty="0" smtClean="0">
              <a:solidFill>
                <a:schemeClr val="tx1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14145"/>
            <a:ext cx="1371600" cy="1209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PROGRESSIONS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6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advanced understanding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765550"/>
            <a:ext cx="1386003" cy="210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0"/>
            <a:ext cx="1798321" cy="1798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76" y="3200400"/>
            <a:ext cx="1570124" cy="2103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556933"/>
            <a:ext cx="1546492" cy="211031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057400" y="5287433"/>
            <a:ext cx="457200" cy="275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77000" y="3426883"/>
            <a:ext cx="457200" cy="275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91000" y="4373033"/>
            <a:ext cx="457200" cy="275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Learning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“Learning progressions are descriptions of the successively more sophisticated ways of thinking about a topic that can follow one another as children learn about and investigate a topic over a broad span of time (e.g. 6 to 8 years). They are crucially dependent on instructional practices if they are to occur” (National Research Council, 2007, p. 214).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3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Sea-Level Rise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47867"/>
            <a:ext cx="8382000" cy="285273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6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Climate Change Learning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Urban Heat Island Effect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Sea-Level Rise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Extreme Weather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434137"/>
            <a:ext cx="762000" cy="271463"/>
          </a:xfrm>
        </p:spPr>
        <p:txBody>
          <a:bodyPr/>
          <a:lstStyle/>
          <a:p>
            <a:fld id="{20D05E00-FC50-584F-B78E-6148FE8E518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95932"/>
            <a:ext cx="2289768" cy="150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533" y="3276600"/>
            <a:ext cx="1676400" cy="1422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25" y="4866674"/>
            <a:ext cx="1844675" cy="1381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73" y="3408674"/>
            <a:ext cx="2609427" cy="12802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696200" y="30480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5858933" y="3987696"/>
            <a:ext cx="2142067" cy="50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18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Goals with Learning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investigate: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teaching a particular climate change impact helps students in a particular geographic region to learn about climate change science.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teachers can use these learning progressions to teach </a:t>
            </a:r>
            <a:r>
              <a:rPr lang="en-US" dirty="0" smtClean="0"/>
              <a:t>about </a:t>
            </a:r>
            <a:r>
              <a:rPr lang="en-US" dirty="0"/>
              <a:t>climate change science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growth over time of students’ knowledge of climate change.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DeBoer</a:t>
            </a:r>
            <a:r>
              <a:rPr lang="en-US" dirty="0"/>
              <a:t>, G. E. (1991). A History of Ideas in Science Education: Implications for Practice. New York: Teachers College Press</a:t>
            </a:r>
            <a:r>
              <a:rPr lang="en-US" dirty="0" smtClean="0"/>
              <a:t>.</a:t>
            </a:r>
          </a:p>
          <a:p>
            <a:r>
              <a:rPr lang="en-US" dirty="0" err="1"/>
              <a:t>Gunckel</a:t>
            </a:r>
            <a:r>
              <a:rPr lang="en-US" dirty="0"/>
              <a:t>, K. L., </a:t>
            </a:r>
            <a:r>
              <a:rPr lang="en-US" dirty="0" err="1"/>
              <a:t>Covitt</a:t>
            </a:r>
            <a:r>
              <a:rPr lang="en-US" dirty="0"/>
              <a:t>, B. A., Salinas, I., &amp; Anderson, C. W. (2012). A learning progression for water in socio-ecological systems. </a:t>
            </a:r>
            <a:r>
              <a:rPr lang="en-US" i="1" dirty="0"/>
              <a:t>Journal of Research in Science Teaching</a:t>
            </a:r>
            <a:r>
              <a:rPr lang="en-US" dirty="0"/>
              <a:t>, </a:t>
            </a:r>
            <a:r>
              <a:rPr lang="en-US" i="1" dirty="0"/>
              <a:t>49</a:t>
            </a:r>
            <a:r>
              <a:rPr lang="en-US" dirty="0"/>
              <a:t>(7), 843-868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Harwood</a:t>
            </a:r>
            <a:r>
              <a:rPr lang="en-US" dirty="0"/>
              <a:t>, A. M. &amp; Hahn, C. L. (1990). Controversial issues in the classroom. Bloomington, IN: Eric Clearinghouse for Social Studies/Social Science Education. Retrieved from Eric database. (ED327453) </a:t>
            </a:r>
            <a:r>
              <a:rPr lang="en-US" i="1" dirty="0"/>
              <a:t>Education</a:t>
            </a:r>
            <a:r>
              <a:rPr lang="en-US" dirty="0"/>
              <a:t>, </a:t>
            </a:r>
            <a:r>
              <a:rPr lang="en-US" i="1" dirty="0"/>
              <a:t>33</a:t>
            </a:r>
            <a:r>
              <a:rPr lang="en-US" dirty="0"/>
              <a:t>(8), 1131-1148</a:t>
            </a:r>
            <a:r>
              <a:rPr lang="en-US" dirty="0" smtClean="0"/>
              <a:t>.</a:t>
            </a:r>
          </a:p>
          <a:p>
            <a:r>
              <a:rPr lang="en-US" dirty="0" smtClean="0"/>
              <a:t>Johnson</a:t>
            </a:r>
            <a:r>
              <a:rPr lang="en-US" dirty="0"/>
              <a:t>, R. (2011). An aside about controversial topics in the earth science classroom – new climate change education survey. Retrieved from http://</a:t>
            </a:r>
            <a:r>
              <a:rPr lang="en-US" dirty="0" err="1"/>
              <a:t>www.nestanet.org</a:t>
            </a:r>
            <a:r>
              <a:rPr lang="en-US" dirty="0"/>
              <a:t>/</a:t>
            </a:r>
            <a:r>
              <a:rPr lang="en-US" dirty="0" err="1"/>
              <a:t>cms</a:t>
            </a:r>
            <a:r>
              <a:rPr lang="en-US" dirty="0"/>
              <a:t>/content/publications/</a:t>
            </a:r>
            <a:r>
              <a:rPr lang="en-US" dirty="0" err="1"/>
              <a:t>enews</a:t>
            </a:r>
            <a:r>
              <a:rPr lang="en-US" dirty="0"/>
              <a:t>/issue/2011/</a:t>
            </a:r>
            <a:r>
              <a:rPr lang="en-US" dirty="0" smtClean="0"/>
              <a:t>8</a:t>
            </a:r>
          </a:p>
          <a:p>
            <a:r>
              <a:rPr lang="en-US" dirty="0" smtClean="0"/>
              <a:t>Kirk</a:t>
            </a:r>
            <a:r>
              <a:rPr lang="en-US" dirty="0"/>
              <a:t>, K. (2011). Teaching environmental issues and the affective domain. Retrieved </a:t>
            </a:r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://serc.carleton.edu/NAGTWorkshops/affective/</a:t>
            </a:r>
            <a:r>
              <a:rPr lang="en-US" dirty="0" smtClean="0">
                <a:hlinkClick r:id="rId2"/>
              </a:rPr>
              <a:t>environment.html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0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McGinnis, J. R., &amp; and Simmons, P. (1999). Teachers' perspectives of teaching science-technology-society in local cultures: A sociocultural analysis. Science Education, </a:t>
            </a:r>
            <a:r>
              <a:rPr lang="en-US" i="1" dirty="0"/>
              <a:t>83</a:t>
            </a:r>
            <a:r>
              <a:rPr lang="en-US" dirty="0"/>
              <a:t>(2), 179-212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National </a:t>
            </a:r>
            <a:r>
              <a:rPr lang="en-US" dirty="0"/>
              <a:t>Research Council. (2007). </a:t>
            </a:r>
            <a:r>
              <a:rPr lang="en-US" i="1" dirty="0"/>
              <a:t>Taking science to school: Learning and teaching</a:t>
            </a:r>
            <a:r>
              <a:rPr lang="en-US" dirty="0"/>
              <a:t> </a:t>
            </a:r>
            <a:r>
              <a:rPr lang="en-US" i="1" dirty="0"/>
              <a:t>science in grades K-8.</a:t>
            </a:r>
            <a:r>
              <a:rPr lang="en-US" dirty="0"/>
              <a:t>  Committee on Science Learning, Kindergarten Through Eighth Grade. R. A. </a:t>
            </a:r>
            <a:r>
              <a:rPr lang="en-US" dirty="0" err="1"/>
              <a:t>Duschl</a:t>
            </a:r>
            <a:r>
              <a:rPr lang="en-US" dirty="0"/>
              <a:t>, H. A. </a:t>
            </a:r>
            <a:r>
              <a:rPr lang="en-US" dirty="0" err="1"/>
              <a:t>Schweingruber</a:t>
            </a:r>
            <a:r>
              <a:rPr lang="en-US" dirty="0"/>
              <a:t>, and A. W. </a:t>
            </a:r>
            <a:r>
              <a:rPr lang="en-US" dirty="0" err="1"/>
              <a:t>Shouse</a:t>
            </a:r>
            <a:r>
              <a:rPr lang="en-US" dirty="0"/>
              <a:t> (Eds.). Washington, D.C.:  The National Academies Press.</a:t>
            </a:r>
          </a:p>
          <a:p>
            <a:r>
              <a:rPr lang="en-US" dirty="0" smtClean="0"/>
              <a:t>Smith</a:t>
            </a:r>
            <a:r>
              <a:rPr lang="en-US" dirty="0"/>
              <a:t>, C., Wiser, M., Anderson, C. W., </a:t>
            </a:r>
            <a:r>
              <a:rPr lang="en-US" dirty="0" err="1"/>
              <a:t>Krajcik</a:t>
            </a:r>
            <a:r>
              <a:rPr lang="en-US" dirty="0"/>
              <a:t>, J., and Coppola, B. (2004). Implications of research on children’s learning for assessment: Matter and atomic molecular theory. Invited paper for the National Research Council committee on Test Design for K-12 Science Achievement. Washington, D.C.: National Research Council</a:t>
            </a:r>
            <a:r>
              <a:rPr lang="en-US" dirty="0" smtClean="0"/>
              <a:t>.</a:t>
            </a:r>
          </a:p>
          <a:p>
            <a:r>
              <a:rPr lang="en-US" dirty="0" err="1"/>
              <a:t>Schwizer</a:t>
            </a:r>
            <a:r>
              <a:rPr lang="en-US" dirty="0"/>
              <a:t>, D. M. &amp; Kelly, G. J. (2005). An investigation of student engagement in a global warming debate. </a:t>
            </a:r>
            <a:r>
              <a:rPr lang="en-US" i="1" dirty="0"/>
              <a:t>Journal of Geoscience Education</a:t>
            </a:r>
            <a:r>
              <a:rPr lang="en-US" dirty="0"/>
              <a:t>, </a:t>
            </a:r>
            <a:r>
              <a:rPr lang="en-US" i="1" dirty="0"/>
              <a:t>53</a:t>
            </a:r>
            <a:r>
              <a:rPr lang="en-US" dirty="0"/>
              <a:t>(1), 75-84. </a:t>
            </a:r>
            <a:endParaRPr lang="en-US" dirty="0" smtClean="0"/>
          </a:p>
          <a:p>
            <a:r>
              <a:rPr lang="en-US" dirty="0" err="1"/>
              <a:t>Svihla</a:t>
            </a:r>
            <a:r>
              <a:rPr lang="en-US" dirty="0"/>
              <a:t>, V. &amp; Linn, M. C. (2012). A design-based approach to fostering understanding of global climate change. </a:t>
            </a:r>
            <a:r>
              <a:rPr lang="en-US" i="1" dirty="0"/>
              <a:t>International Journal of Science Education</a:t>
            </a:r>
            <a:r>
              <a:rPr lang="en-US" dirty="0"/>
              <a:t>, </a:t>
            </a:r>
            <a:r>
              <a:rPr lang="en-US" i="1" dirty="0"/>
              <a:t>34</a:t>
            </a:r>
            <a:r>
              <a:rPr lang="en-US" dirty="0"/>
              <a:t>(5), 651-676. </a:t>
            </a:r>
            <a:endParaRPr lang="en-US" dirty="0" smtClean="0"/>
          </a:p>
          <a:p>
            <a:r>
              <a:rPr lang="en-US" dirty="0" err="1" smtClean="0"/>
              <a:t>Swarat</a:t>
            </a:r>
            <a:r>
              <a:rPr lang="en-US" dirty="0" smtClean="0"/>
              <a:t>, S., </a:t>
            </a:r>
            <a:r>
              <a:rPr lang="en-US" dirty="0" err="1" smtClean="0"/>
              <a:t>Ortony</a:t>
            </a:r>
            <a:r>
              <a:rPr lang="en-US" dirty="0" smtClean="0"/>
              <a:t>, A., </a:t>
            </a:r>
            <a:r>
              <a:rPr lang="en-US" dirty="0"/>
              <a:t>&amp; </a:t>
            </a:r>
            <a:r>
              <a:rPr lang="en-US" dirty="0" err="1" smtClean="0"/>
              <a:t>Revelle</a:t>
            </a:r>
            <a:r>
              <a:rPr lang="en-US" dirty="0" smtClean="0"/>
              <a:t>, W. </a:t>
            </a:r>
            <a:r>
              <a:rPr lang="en-US" dirty="0"/>
              <a:t>(2012). </a:t>
            </a:r>
            <a:r>
              <a:rPr lang="en-US" dirty="0" smtClean="0"/>
              <a:t>Activity matters: Understanding student interest in school science. </a:t>
            </a:r>
            <a:r>
              <a:rPr lang="en-US" i="1" dirty="0" smtClean="0"/>
              <a:t>Journal of Research in Science Teaching</a:t>
            </a:r>
            <a:r>
              <a:rPr lang="en-US" dirty="0" smtClean="0"/>
              <a:t>, </a:t>
            </a:r>
            <a:r>
              <a:rPr lang="en-US" i="1" dirty="0" smtClean="0"/>
              <a:t>49</a:t>
            </a:r>
            <a:r>
              <a:rPr lang="en-US" dirty="0" smtClean="0"/>
              <a:t>(4)</a:t>
            </a:r>
            <a:r>
              <a:rPr lang="en-US" dirty="0"/>
              <a:t>, </a:t>
            </a:r>
            <a:r>
              <a:rPr lang="en-US" dirty="0" smtClean="0"/>
              <a:t>515-537.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54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NSF Disclaimer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This </a:t>
            </a:r>
            <a:r>
              <a:rPr lang="en-US" dirty="0"/>
              <a:t>material is based upon work supported by the National Science Foundation under Grant No.</a:t>
            </a:r>
            <a:r>
              <a:rPr lang="en-US" dirty="0" smtClean="0"/>
              <a:t> </a:t>
            </a:r>
            <a:r>
              <a:rPr lang="en-US" dirty="0"/>
              <a:t>1043262</a:t>
            </a:r>
            <a:r>
              <a:rPr lang="en-US" dirty="0" smtClean="0"/>
              <a:t>. </a:t>
            </a:r>
            <a:r>
              <a:rPr lang="en-US" dirty="0"/>
              <a:t>Any opinions, findings, and conclusions or recommendations expressed in this material are those of the </a:t>
            </a:r>
            <a:r>
              <a:rPr lang="en-US" dirty="0" err="1"/>
              <a:t>author(s</a:t>
            </a:r>
            <a:r>
              <a:rPr lang="en-US" dirty="0"/>
              <a:t>) and do not necessarily reflect the views of the National Science Foundation.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  <a:latin typeface="Calibri"/>
              </a:rPr>
              <a:t>www.madeclear.org</a:t>
            </a:r>
            <a:endParaRPr lang="en-US" dirty="0" smtClean="0">
              <a:solidFill>
                <a:schemeClr val="tx1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81" y="340278"/>
            <a:ext cx="1156819" cy="1183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Context for Climate Change Education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3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Sensitive Topic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“Issues </a:t>
            </a:r>
            <a:r>
              <a:rPr lang="en-US" dirty="0"/>
              <a:t>that deeply divide a society, that generate conflicting explanations and solutions based on alternative value systems, are considered </a:t>
            </a:r>
            <a:r>
              <a:rPr lang="en-US" dirty="0" smtClean="0"/>
              <a:t>controversial [sensitive]” </a:t>
            </a:r>
            <a:r>
              <a:rPr lang="en-US" dirty="0"/>
              <a:t>(Harwood &amp; Hahn, 1990).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9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Identified Earth System Sensitive Topics in Science Education (USA)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76400"/>
            <a:ext cx="7345363" cy="3931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dirty="0" smtClean="0"/>
              <a:t>NESTA Survey of Earth and Space Science Teachers about Needs/Concerns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605691"/>
              </p:ext>
            </p:extLst>
          </p:nvPr>
        </p:nvGraphicFramePr>
        <p:xfrm>
          <a:off x="762000" y="2286000"/>
          <a:ext cx="7620000" cy="3733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5715000"/>
              </a:tblGrid>
              <a:tr h="1011457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Sensitive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Feeling</a:t>
                      </a:r>
                      <a:r>
                        <a:rPr lang="en-US" baseline="0" dirty="0" smtClean="0"/>
                        <a:t> Difficulty or Pressure from Parents, Students, Administrators, or Other Community Members</a:t>
                      </a:r>
                      <a:endParaRPr lang="en-US" dirty="0"/>
                    </a:p>
                  </a:txBody>
                  <a:tcPr/>
                </a:tc>
              </a:tr>
              <a:tr h="4045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Evolution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68%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69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Age of the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30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Climate Change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80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Solar System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80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Planetary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762000" y="6290846"/>
            <a:ext cx="7282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were 275 respondents to this survey (Johnson, 2011).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83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PEW Survey on Public Attitudes in USA (1/11-16/2012)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alibri"/>
              </a:rPr>
              <a:t>www.madeclear.org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752600"/>
            <a:ext cx="5600700" cy="381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2133600"/>
            <a:ext cx="7378700" cy="1181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" y="3289300"/>
            <a:ext cx="7378700" cy="2578100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5486400" y="5486400"/>
            <a:ext cx="4572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7785100" y="5486400"/>
            <a:ext cx="4445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5486400" y="2743200"/>
            <a:ext cx="457200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7785100" y="2743200"/>
            <a:ext cx="444500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5800" y="2847201"/>
            <a:ext cx="53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+18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5800" y="3075801"/>
            <a:ext cx="417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+25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33044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-14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950" y="55142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-13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33400" y="2771001"/>
            <a:ext cx="2286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33400" y="3022600"/>
            <a:ext cx="2286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33400" y="3289300"/>
            <a:ext cx="2286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33400" y="5524500"/>
            <a:ext cx="2286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4" grpId="0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Strategies for Sensitive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“The formulation of </a:t>
            </a:r>
            <a:r>
              <a:rPr lang="en-US" b="1" dirty="0"/>
              <a:t>evidence in support of knowledge claims </a:t>
            </a:r>
            <a:r>
              <a:rPr lang="en-US" dirty="0"/>
              <a:t>is central to scientific practice and has been identified as a pedagogically inventive way to engage students in meaningful discussions related to controversial scientific issues such as global climate change” (</a:t>
            </a:r>
            <a:r>
              <a:rPr lang="en-US" dirty="0" err="1"/>
              <a:t>Schwizer</a:t>
            </a:r>
            <a:r>
              <a:rPr lang="en-US" dirty="0"/>
              <a:t> &amp; Kelly, 2005, p. 75)</a:t>
            </a:r>
            <a:r>
              <a:rPr lang="en-US" dirty="0" smtClean="0"/>
              <a:t>.</a:t>
            </a:r>
          </a:p>
          <a:p>
            <a:r>
              <a:rPr lang="en-US" dirty="0"/>
              <a:t>Begin by teaching </a:t>
            </a:r>
            <a:r>
              <a:rPr lang="en-US" b="1" dirty="0"/>
              <a:t>relevant science content</a:t>
            </a:r>
            <a:r>
              <a:rPr lang="en-US" dirty="0"/>
              <a:t>, then discuss related policy or economic issues, and end by having students explore their own personal stances (Kirk, 2011). </a:t>
            </a:r>
            <a:endParaRPr lang="en-US" dirty="0" smtClean="0"/>
          </a:p>
          <a:p>
            <a:r>
              <a:rPr lang="en-US" dirty="0" smtClean="0"/>
              <a:t>Invite guest speakers to come and speak (McGinnis &amp; Simmons, 1999).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6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MADE-CLEAR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www.madeclear.org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E00-FC50-584F-B78E-6148FE8E51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79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6338887" cy="13398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MADE-CLEAR Project Research Prospectus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 focus on teachers learning how to teach climate change to their students guided by the Common Core (defined by the Next Generation Science Standards, once approved).</a:t>
            </a:r>
          </a:p>
          <a:p>
            <a:r>
              <a:rPr lang="en-US" sz="2200" dirty="0" smtClean="0"/>
              <a:t>Research guided by theory (learning progressions with a </a:t>
            </a:r>
            <a:r>
              <a:rPr lang="en-US" sz="2200" dirty="0" err="1" smtClean="0"/>
              <a:t>socioscientific</a:t>
            </a:r>
            <a:r>
              <a:rPr lang="en-US" sz="2200" dirty="0" smtClean="0"/>
              <a:t> issues perspective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).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aseline="30000" dirty="0" smtClean="0"/>
              <a:t>1 </a:t>
            </a:r>
            <a:r>
              <a:rPr lang="en-US" sz="2200" dirty="0" smtClean="0"/>
              <a:t>A </a:t>
            </a:r>
            <a:r>
              <a:rPr lang="en-US" sz="2200" dirty="0" err="1" smtClean="0"/>
              <a:t>socioscientific</a:t>
            </a:r>
            <a:r>
              <a:rPr lang="en-US" sz="2200" dirty="0" smtClean="0"/>
              <a:t> </a:t>
            </a:r>
            <a:r>
              <a:rPr lang="en-US" sz="2200" dirty="0"/>
              <a:t>issues </a:t>
            </a:r>
            <a:r>
              <a:rPr lang="en-US" sz="2200" dirty="0" smtClean="0"/>
              <a:t>perspective adds a personally and socially relevant approach to learning progressions.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  <a:latin typeface="Calibri"/>
              </a:rPr>
              <a:t>www.madeclear.org</a:t>
            </a:r>
            <a:endParaRPr lang="en-US" dirty="0" smtClean="0">
              <a:solidFill>
                <a:schemeClr val="tx1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14145"/>
            <a:ext cx="1371600" cy="1209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5576887" cy="13398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MADE-CLEAR Project Research Prospectus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Goal</a:t>
            </a:r>
            <a:r>
              <a:rPr lang="en-US" sz="2200" dirty="0" smtClean="0"/>
              <a:t>: Embed climate change science into formal and informal education in the region.</a:t>
            </a:r>
          </a:p>
          <a:p>
            <a:pPr>
              <a:buNone/>
            </a:pPr>
            <a:r>
              <a:rPr lang="en-US" sz="2200" b="1" dirty="0" smtClean="0"/>
              <a:t>Objective</a:t>
            </a:r>
            <a:r>
              <a:rPr lang="en-US" sz="2200" dirty="0" smtClean="0"/>
              <a:t>: Advance learning sciences research in the areas of conceptual change and learning progressions to create new understandings of how students from diverse backgrounds engage in learning about climate change.</a:t>
            </a:r>
          </a:p>
          <a:p>
            <a:r>
              <a:rPr lang="en-US" sz="2200" dirty="0" smtClean="0"/>
              <a:t>Assessments will draw on students experience and make student thinking visible, which will improve instructional interventions (see Smith et al., 2004)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  <a:latin typeface="Calibri"/>
              </a:rPr>
              <a:t>www.madeclear.org</a:t>
            </a:r>
            <a:endParaRPr lang="en-US" dirty="0" smtClean="0">
              <a:solidFill>
                <a:schemeClr val="tx1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14145"/>
            <a:ext cx="1371600" cy="1209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976</TotalTime>
  <Words>1287</Words>
  <Application>Microsoft Macintosh PowerPoint</Application>
  <PresentationFormat>On-screen Show (4:3)</PresentationFormat>
  <Paragraphs>120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Capital</vt:lpstr>
      <vt:lpstr>MADE-CLEAR CCEP Grant  </vt:lpstr>
      <vt:lpstr>The Context for Climate Change Education</vt:lpstr>
      <vt:lpstr>Sensitive Topic Definition</vt:lpstr>
      <vt:lpstr>Identified Earth System Sensitive Topics in Science Education (USA) </vt:lpstr>
      <vt:lpstr>PEW Survey on Public Attitudes in USA (1/11-16/2012)</vt:lpstr>
      <vt:lpstr>Teaching Strategies for Sensitive Topics</vt:lpstr>
      <vt:lpstr>MADE-CLEAR RESEARCH</vt:lpstr>
      <vt:lpstr>MADE-CLEAR Project Research Prospectus</vt:lpstr>
      <vt:lpstr>MADE-CLEAR Project Research Prospectus</vt:lpstr>
      <vt:lpstr>MADE-CLEAR Project Research Prospectus</vt:lpstr>
      <vt:lpstr>LEARNING PROGRESSIONS</vt:lpstr>
      <vt:lpstr>Learning Progressions</vt:lpstr>
      <vt:lpstr>Definition of Learning Progressions</vt:lpstr>
      <vt:lpstr>Example: Sea-Level Rise</vt:lpstr>
      <vt:lpstr>Three Climate Change Learning Progressions</vt:lpstr>
      <vt:lpstr>Research Goals with Learning Progressions</vt:lpstr>
      <vt:lpstr>References</vt:lpstr>
      <vt:lpstr>References</vt:lpstr>
      <vt:lpstr>NSF Disclaimer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McDonald</dc:creator>
  <cp:lastModifiedBy>Chris McDonald</cp:lastModifiedBy>
  <cp:revision>63</cp:revision>
  <dcterms:created xsi:type="dcterms:W3CDTF">2013-01-14T04:08:20Z</dcterms:created>
  <dcterms:modified xsi:type="dcterms:W3CDTF">2013-01-14T04:09:05Z</dcterms:modified>
</cp:coreProperties>
</file>